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6" r:id="rId3"/>
    <p:sldId id="267" r:id="rId4"/>
    <p:sldId id="259" r:id="rId5"/>
    <p:sldId id="270" r:id="rId6"/>
    <p:sldId id="265" r:id="rId7"/>
    <p:sldId id="260" r:id="rId8"/>
    <p:sldId id="271" r:id="rId9"/>
    <p:sldId id="262" r:id="rId10"/>
    <p:sldId id="263" r:id="rId11"/>
    <p:sldId id="264" r:id="rId12"/>
    <p:sldId id="261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66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B31F374-EA00-4624-BCE6-174F0D748AC6}" type="datetimeFigureOut">
              <a:rPr lang="en-US" smtClean="0"/>
              <a:pPr/>
              <a:t>11/3/2009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F78708-6C87-4795-9BF7-7D8D512606A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Shared reading in mathematics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en-AU" dirty="0" smtClean="0"/>
          </a:p>
          <a:p>
            <a:pPr algn="r"/>
            <a:r>
              <a:rPr lang="en-AU" dirty="0" smtClean="0"/>
              <a:t>Castlemaine SC</a:t>
            </a:r>
          </a:p>
          <a:p>
            <a:pPr algn="r"/>
            <a:r>
              <a:rPr lang="en-AU" dirty="0" smtClean="0"/>
              <a:t>November, 2009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14313"/>
            <a:ext cx="8786812" cy="6643687"/>
          </a:xfrm>
        </p:spPr>
        <p:txBody>
          <a:bodyPr/>
          <a:lstStyle/>
          <a:p>
            <a:pPr eaLnBrk="1" hangingPunct="1"/>
            <a:r>
              <a:rPr lang="en-AU" sz="3200" b="1" smtClean="0"/>
              <a:t/>
            </a:r>
            <a:br>
              <a:rPr lang="en-AU" sz="3200" b="1" smtClean="0"/>
            </a:br>
            <a:endParaRPr lang="en-AU" sz="3200" b="1" smtClean="0"/>
          </a:p>
        </p:txBody>
      </p:sp>
      <p:pic>
        <p:nvPicPr>
          <p:cNvPr id="8195" name="Picture 9" descr="SKMBT_C450090724131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33736">
            <a:off x="0" y="39370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AU" smtClean="0"/>
          </a:p>
        </p:txBody>
      </p:sp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AU" smtClean="0"/>
          </a:p>
          <a:p>
            <a:pPr eaLnBrk="1" hangingPunct="1">
              <a:lnSpc>
                <a:spcPct val="90000"/>
              </a:lnSpc>
            </a:pPr>
            <a:endParaRPr lang="en-AU" smtClean="0"/>
          </a:p>
        </p:txBody>
      </p:sp>
      <p:pic>
        <p:nvPicPr>
          <p:cNvPr id="9220" name="Picture 4" descr="SKMBT_C4500907241325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5950"/>
            <a:ext cx="9144000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AU" sz="4000" dirty="0" smtClean="0"/>
              <a:t>Students who understand how text is organised are better able to……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2000240"/>
            <a:ext cx="7772400" cy="4591050"/>
          </a:xfrm>
        </p:spPr>
        <p:txBody>
          <a:bodyPr/>
          <a:lstStyle/>
          <a:p>
            <a:pPr eaLnBrk="1" hangingPunct="1"/>
            <a:r>
              <a:rPr lang="en-AU" dirty="0" smtClean="0"/>
              <a:t>Locate key information</a:t>
            </a:r>
          </a:p>
          <a:p>
            <a:pPr eaLnBrk="1" hangingPunct="1"/>
            <a:r>
              <a:rPr lang="en-AU" dirty="0" smtClean="0"/>
              <a:t>Distinguish between important information and supporting details</a:t>
            </a:r>
          </a:p>
          <a:p>
            <a:pPr eaLnBrk="1" hangingPunct="1"/>
            <a:r>
              <a:rPr lang="en-AU" dirty="0" smtClean="0"/>
              <a:t>Synthesise information from different parts of a text or from several texts</a:t>
            </a:r>
          </a:p>
          <a:p>
            <a:pPr eaLnBrk="1" hangingPunct="1"/>
            <a:r>
              <a:rPr lang="en-AU" dirty="0" smtClean="0"/>
              <a:t>Connect new information with what is known</a:t>
            </a:r>
          </a:p>
          <a:p>
            <a:pPr eaLnBrk="1" hangingPunct="1"/>
            <a:r>
              <a:rPr lang="en-AU" dirty="0" smtClean="0"/>
              <a:t>Restructure schema accordingly</a:t>
            </a:r>
          </a:p>
          <a:p>
            <a:pPr eaLnBrk="1" hangingPunct="1"/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 what…..?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What does this mean for our teaching of mathematics?  science?  technology?  art? health?  humanities</a:t>
            </a:r>
            <a:r>
              <a:rPr lang="en-AU" smtClean="0"/>
              <a:t>?  english</a:t>
            </a:r>
            <a:r>
              <a:rPr lang="en-AU" dirty="0" smtClean="0"/>
              <a:t>?</a:t>
            </a:r>
          </a:p>
          <a:p>
            <a:pPr>
              <a:buNone/>
            </a:pPr>
            <a:endParaRPr lang="en-AU" dirty="0" smtClean="0"/>
          </a:p>
          <a:p>
            <a:r>
              <a:rPr lang="en-AU" dirty="0" smtClean="0"/>
              <a:t>Think about the vocabulary which is specific to your domain.  How can you support your students’ learning through discussion of the vocabulary in textbooks? 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Turn and Talk…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2057400"/>
            <a:ext cx="7498080" cy="3657616"/>
          </a:xfrm>
        </p:spPr>
        <p:txBody>
          <a:bodyPr/>
          <a:lstStyle/>
          <a:p>
            <a:pPr marL="0" indent="0"/>
            <a:r>
              <a:rPr lang="en-AU" b="1" dirty="0" smtClean="0"/>
              <a:t> What does </a:t>
            </a:r>
            <a:r>
              <a:rPr lang="en-AU" b="1" dirty="0" smtClean="0"/>
              <a:t>shared reading in 	mathematics look like?</a:t>
            </a:r>
            <a:endParaRPr lang="en-AU" b="1" dirty="0" smtClean="0"/>
          </a:p>
          <a:p>
            <a:pPr marL="0" indent="0">
              <a:buNone/>
            </a:pPr>
            <a:r>
              <a:rPr lang="en-AU" b="1" dirty="0" smtClean="0"/>
              <a:t>	</a:t>
            </a:r>
            <a:endParaRPr lang="en-AU" sz="2400" b="1" dirty="0" smtClean="0"/>
          </a:p>
          <a:p>
            <a:pPr marL="0" indent="0"/>
            <a:r>
              <a:rPr lang="en-AU" b="1" dirty="0" smtClean="0"/>
              <a:t> Why </a:t>
            </a:r>
            <a:r>
              <a:rPr lang="en-AU" b="1" dirty="0" smtClean="0"/>
              <a:t>would we do it?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Think about…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285852" y="1571612"/>
            <a:ext cx="7498080" cy="4800600"/>
          </a:xfrm>
        </p:spPr>
        <p:txBody>
          <a:bodyPr>
            <a:normAutofit fontScale="85000" lnSpcReduction="10000"/>
          </a:bodyPr>
          <a:lstStyle/>
          <a:p>
            <a:pPr marL="487363" indent="-487363" defTabSz="1300163">
              <a:spcBef>
                <a:spcPct val="20000"/>
              </a:spcBef>
              <a:buNone/>
            </a:pPr>
            <a:endParaRPr lang="en-AU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Shared </a:t>
            </a:r>
            <a:r>
              <a:rPr lang="en-AU" dirty="0" smtClean="0">
                <a:solidFill>
                  <a:srgbClr val="4B4B4B"/>
                </a:solidFill>
              </a:rPr>
              <a:t>Reading is </a:t>
            </a:r>
            <a:r>
              <a:rPr lang="en-AU" b="1" dirty="0" smtClean="0">
                <a:solidFill>
                  <a:srgbClr val="4B4B4B"/>
                </a:solidFill>
              </a:rPr>
              <a:t>whole class teaching </a:t>
            </a:r>
            <a:r>
              <a:rPr lang="en-AU" dirty="0" smtClean="0">
                <a:solidFill>
                  <a:srgbClr val="4B4B4B"/>
                </a:solidFill>
              </a:rPr>
              <a:t>in a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supportive environment, </a:t>
            </a:r>
            <a:r>
              <a:rPr lang="en-AU" b="1" dirty="0" smtClean="0">
                <a:solidFill>
                  <a:srgbClr val="4B4B4B"/>
                </a:solidFill>
              </a:rPr>
              <a:t>using enlarged print </a:t>
            </a:r>
            <a:r>
              <a:rPr lang="en-AU" dirty="0" smtClean="0">
                <a:solidFill>
                  <a:srgbClr val="4B4B4B"/>
                </a:solidFill>
              </a:rPr>
              <a:t>and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high quality text.</a:t>
            </a:r>
            <a:endParaRPr lang="en-AU" sz="1800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Teachers select text which is appropriate for </a:t>
            </a:r>
            <a:r>
              <a:rPr lang="en-AU" b="1" dirty="0" smtClean="0">
                <a:solidFill>
                  <a:srgbClr val="4B4B4B"/>
                </a:solidFill>
              </a:rPr>
              <a:t>strategic instruction</a:t>
            </a:r>
            <a:r>
              <a:rPr lang="en-AU" dirty="0" smtClean="0">
                <a:solidFill>
                  <a:srgbClr val="4B4B4B"/>
                </a:solidFill>
              </a:rPr>
              <a:t>.</a:t>
            </a:r>
            <a:endParaRPr lang="en-AU" sz="1800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endParaRPr lang="en-AU" sz="1800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Students and teachers </a:t>
            </a:r>
            <a:r>
              <a:rPr lang="en-AU" b="1" dirty="0" smtClean="0">
                <a:solidFill>
                  <a:srgbClr val="4B4B4B"/>
                </a:solidFill>
              </a:rPr>
              <a:t>share the task </a:t>
            </a:r>
            <a:r>
              <a:rPr lang="en-AU" dirty="0" smtClean="0">
                <a:solidFill>
                  <a:srgbClr val="4B4B4B"/>
                </a:solidFill>
              </a:rPr>
              <a:t>of reading a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text which might otherwise prove </a:t>
            </a:r>
            <a:r>
              <a:rPr lang="en-AU" b="1" dirty="0" smtClean="0">
                <a:solidFill>
                  <a:srgbClr val="4B4B4B"/>
                </a:solidFill>
              </a:rPr>
              <a:t>too challenging</a:t>
            </a:r>
            <a:r>
              <a:rPr lang="en-AU" dirty="0" smtClean="0">
                <a:solidFill>
                  <a:srgbClr val="4B4B4B"/>
                </a:solidFill>
              </a:rPr>
              <a:t>. </a:t>
            </a:r>
          </a:p>
          <a:p>
            <a:pPr eaLnBrk="1" hangingPunct="1"/>
            <a:endParaRPr lang="en-AU" b="1" dirty="0" smtClean="0"/>
          </a:p>
          <a:p>
            <a:pPr eaLnBrk="1" hangingPunct="1">
              <a:buFont typeface="Wingdings" pitchFamily="2" charset="2"/>
              <a:buNone/>
            </a:pPr>
            <a:endParaRPr lang="en-A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dirty="0" smtClean="0"/>
              <a:t>Specific to </a:t>
            </a:r>
            <a:r>
              <a:rPr lang="en-AU" dirty="0" smtClean="0"/>
              <a:t>Mathematics…</a:t>
            </a:r>
            <a:endParaRPr lang="en-AU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2357430"/>
            <a:ext cx="7498080" cy="4800600"/>
          </a:xfrm>
        </p:spPr>
        <p:txBody>
          <a:bodyPr/>
          <a:lstStyle/>
          <a:p>
            <a:pPr eaLnBrk="1" hangingPunct="1"/>
            <a:r>
              <a:rPr lang="en-AU" dirty="0" smtClean="0"/>
              <a:t>Complex overlap in term usage</a:t>
            </a:r>
          </a:p>
          <a:p>
            <a:pPr eaLnBrk="1" hangingPunct="1"/>
            <a:r>
              <a:rPr lang="en-AU" dirty="0" smtClean="0"/>
              <a:t>Numerous terms and symbols</a:t>
            </a:r>
          </a:p>
          <a:p>
            <a:pPr eaLnBrk="1" hangingPunct="1"/>
            <a:r>
              <a:rPr lang="en-AU" dirty="0" smtClean="0"/>
              <a:t>Systematic development of concepts</a:t>
            </a:r>
          </a:p>
          <a:p>
            <a:pPr eaLnBrk="1" hangingPunct="1"/>
            <a:r>
              <a:rPr lang="en-AU" dirty="0" smtClean="0"/>
              <a:t>No existing schema</a:t>
            </a:r>
          </a:p>
          <a:p>
            <a:pPr eaLnBrk="1" hangingPunct="1"/>
            <a:r>
              <a:rPr lang="en-AU" dirty="0" smtClean="0"/>
              <a:t>Different meanings outside mathematics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Year 9 maths text…</a:t>
            </a:r>
            <a:endParaRPr lang="en-A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85860"/>
            <a:ext cx="7000924" cy="517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7"/>
            <a:ext cx="9348001" cy="7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00034" y="214290"/>
            <a:ext cx="2577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diagram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2910" y="1357298"/>
            <a:ext cx="3905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rgbClr val="FF0000"/>
                </a:solidFill>
                <a:effectLst/>
              </a:rPr>
              <a:t>rectangular</a:t>
            </a:r>
            <a:endParaRPr lang="en-US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077" y="2214554"/>
            <a:ext cx="3974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coordinates</a:t>
            </a:r>
            <a:endParaRPr lang="en-US" sz="54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85852" y="3214686"/>
            <a:ext cx="2868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origin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0786" y="4000504"/>
            <a:ext cx="3621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minimum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1538" y="4786322"/>
            <a:ext cx="2678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triangle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3861" y="5715016"/>
            <a:ext cx="3565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rgbClr val="FF33CC"/>
                </a:solidFill>
                <a:effectLst>
                  <a:reflection blurRad="12700" stA="50000" endPos="50000" dist="5000" dir="5400000" sy="-100000" rotWithShape="0"/>
                </a:effectLst>
              </a:rPr>
              <a:t>medians</a:t>
            </a:r>
            <a:endParaRPr lang="en-US" sz="5400" b="1" cap="all" spc="0" dirty="0">
              <a:ln w="0"/>
              <a:solidFill>
                <a:srgbClr val="FF33CC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89188" y="5786454"/>
            <a:ext cx="2305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vertex</a:t>
            </a:r>
            <a:endParaRPr lang="en-US" sz="5400" b="1" cap="none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75719" y="3000372"/>
            <a:ext cx="3127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midpoint</a:t>
            </a:r>
            <a:endParaRPr lang="en-US" sz="5400" b="1" cap="none" spc="0" dirty="0">
              <a:ln w="11430"/>
              <a:solidFill>
                <a:srgbClr val="FF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54776" y="1142984"/>
            <a:ext cx="2961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2D050"/>
                </a:solidFill>
                <a:effectLst/>
              </a:rPr>
              <a:t>opposite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92D050"/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357686" y="0"/>
            <a:ext cx="333777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p</a:t>
            </a:r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oint of </a:t>
            </a:r>
          </a:p>
          <a:p>
            <a:pPr algn="ctr"/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intersection</a:t>
            </a:r>
            <a:endParaRPr 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129670" y="4000504"/>
            <a:ext cx="2894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centroid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89729" y="4857760"/>
            <a:ext cx="3320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equations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15867" y="2071678"/>
            <a:ext cx="1667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</a:t>
            </a:r>
            <a:r>
              <a:rPr lang="en-US" sz="5400" b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3,5</a:t>
            </a: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)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5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21262" y="214290"/>
            <a:ext cx="7922738" cy="1225536"/>
          </a:xfrm>
        </p:spPr>
        <p:txBody>
          <a:bodyPr>
            <a:normAutofit/>
          </a:bodyPr>
          <a:lstStyle/>
          <a:p>
            <a:pPr eaLnBrk="1" hangingPunct="1"/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ocabulary instruction…</a:t>
            </a:r>
            <a:endParaRPr lang="en-A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1857364"/>
            <a:ext cx="7498080" cy="4800600"/>
          </a:xfrm>
        </p:spPr>
        <p:txBody>
          <a:bodyPr/>
          <a:lstStyle/>
          <a:p>
            <a:pPr eaLnBrk="1" hangingPunct="1"/>
            <a:r>
              <a:rPr lang="en-AU" dirty="0" smtClean="0"/>
              <a:t>Describes and explains </a:t>
            </a:r>
            <a:r>
              <a:rPr lang="en-AU" dirty="0" smtClean="0"/>
              <a:t>words in context</a:t>
            </a:r>
            <a:endParaRPr lang="en-AU" dirty="0" smtClean="0"/>
          </a:p>
          <a:p>
            <a:pPr eaLnBrk="1" hangingPunct="1"/>
            <a:r>
              <a:rPr lang="en-AU" dirty="0" smtClean="0"/>
              <a:t>Makes meaningful connections</a:t>
            </a:r>
          </a:p>
          <a:p>
            <a:pPr eaLnBrk="1" hangingPunct="1"/>
            <a:r>
              <a:rPr lang="en-AU" dirty="0" smtClean="0"/>
              <a:t>Requires </a:t>
            </a:r>
            <a:r>
              <a:rPr lang="en-AU" dirty="0" smtClean="0"/>
              <a:t>frequent repetition</a:t>
            </a:r>
            <a:endParaRPr lang="en-AU" dirty="0" smtClean="0"/>
          </a:p>
          <a:p>
            <a:pPr eaLnBrk="1" hangingPunct="1"/>
            <a:r>
              <a:rPr lang="en-AU" dirty="0" smtClean="0"/>
              <a:t>Targets learning styles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AU" dirty="0" smtClean="0"/>
              <a:t>Non-linguistic </a:t>
            </a:r>
            <a:r>
              <a:rPr lang="en-AU" dirty="0" smtClean="0"/>
              <a:t>representations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AU" dirty="0" smtClean="0"/>
              <a:t>Students’ own explanations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214414" y="4786322"/>
            <a:ext cx="3000396" cy="100013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A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 Rounded MT Bold"/>
              </a:rPr>
              <a:t>bold print</a:t>
            </a:r>
            <a:endParaRPr lang="en-A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 Rounded MT Bold"/>
            </a:endParaRP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714348" y="1285860"/>
            <a:ext cx="2786082" cy="1028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commutative</a:t>
            </a:r>
            <a:endParaRPr lang="en-A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 Black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429256" y="4643446"/>
            <a:ext cx="2776542" cy="142876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A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whole number</a:t>
            </a:r>
            <a:endParaRPr lang="en-AU" sz="3600" kern="10" dirty="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53882" dir="2700000" algn="ctr" rotWithShape="0">
                  <a:srgbClr val="C0C0C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5786446" y="1285860"/>
            <a:ext cx="2895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title</a:t>
            </a:r>
            <a:endParaRPr lang="en-A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2054" name="WordArt 6" descr="White marble"/>
          <p:cNvSpPr>
            <a:spLocks noChangeArrowheads="1" noChangeShapeType="1" noTextEdit="1"/>
          </p:cNvSpPr>
          <p:nvPr/>
        </p:nvSpPr>
        <p:spPr bwMode="auto">
          <a:xfrm>
            <a:off x="1857356" y="3714752"/>
            <a:ext cx="20574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AU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symbols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5929322" y="3500438"/>
            <a:ext cx="2209800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A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total</a:t>
            </a:r>
            <a:endParaRPr lang="en-A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9058" y="2143116"/>
            <a:ext cx="2824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addition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498080" cy="1143000"/>
          </a:xfrm>
        </p:spPr>
        <p:txBody>
          <a:bodyPr/>
          <a:lstStyle/>
          <a:p>
            <a:r>
              <a:rPr lang="en-AU" dirty="0" smtClean="0"/>
              <a:t>Remember the word splash?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285852" y="6211669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How could you use this tool in your classes?</a:t>
            </a:r>
          </a:p>
          <a:p>
            <a:endParaRPr lang="en-A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AU" sz="4000" dirty="0" smtClean="0"/>
              <a:t>Focus:  Review the features of a textbook page and consider ….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2000240"/>
            <a:ext cx="7772400" cy="4591050"/>
          </a:xfrm>
        </p:spPr>
        <p:txBody>
          <a:bodyPr/>
          <a:lstStyle/>
          <a:p>
            <a:pPr eaLnBrk="1" hangingPunct="1"/>
            <a:r>
              <a:rPr lang="en-AU" dirty="0" smtClean="0"/>
              <a:t>Graphics used</a:t>
            </a:r>
          </a:p>
          <a:p>
            <a:pPr eaLnBrk="1" hangingPunct="1"/>
            <a:r>
              <a:rPr lang="en-AU" dirty="0" smtClean="0"/>
              <a:t>Layout of text and graphics</a:t>
            </a:r>
          </a:p>
          <a:p>
            <a:pPr eaLnBrk="1" hangingPunct="1"/>
            <a:r>
              <a:rPr lang="en-AU" dirty="0" smtClean="0"/>
              <a:t>Concepts on page</a:t>
            </a:r>
          </a:p>
          <a:p>
            <a:pPr eaLnBrk="1" hangingPunct="1"/>
            <a:r>
              <a:rPr lang="en-AU" dirty="0" smtClean="0"/>
              <a:t>Allowing for difference in competence in reading </a:t>
            </a:r>
            <a:r>
              <a:rPr lang="en-AU" dirty="0" smtClean="0"/>
              <a:t>levels</a:t>
            </a:r>
          </a:p>
          <a:p>
            <a:pPr eaLnBrk="1" hangingPunct="1">
              <a:buNone/>
            </a:pPr>
            <a:endParaRPr lang="en-AU" dirty="0" smtClean="0"/>
          </a:p>
          <a:p>
            <a:pPr eaLnBrk="1" hangingPunct="1"/>
            <a:endParaRPr lang="en-AU" dirty="0" smtClean="0"/>
          </a:p>
          <a:p>
            <a:pPr eaLnBrk="1" hangingPunct="1">
              <a:buFont typeface="Wingdings" pitchFamily="2" charset="2"/>
              <a:buNone/>
            </a:pPr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</TotalTime>
  <Words>291</Words>
  <Application>Microsoft Office PowerPoint</Application>
  <PresentationFormat>On-screen Show (4:3)</PresentationFormat>
  <Paragraphs>73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Solstice</vt:lpstr>
      <vt:lpstr>Shared reading in mathematics</vt:lpstr>
      <vt:lpstr>Turn and Talk…</vt:lpstr>
      <vt:lpstr>Think about…</vt:lpstr>
      <vt:lpstr>Specific to Mathematics…</vt:lpstr>
      <vt:lpstr>Year 9 maths text…</vt:lpstr>
      <vt:lpstr>Slide 6</vt:lpstr>
      <vt:lpstr>Effective vocabulary instruction…</vt:lpstr>
      <vt:lpstr>Remember the word splash?</vt:lpstr>
      <vt:lpstr>Focus:  Review the features of a textbook page and consider ….</vt:lpstr>
      <vt:lpstr> </vt:lpstr>
      <vt:lpstr>Slide 11</vt:lpstr>
      <vt:lpstr>Students who understand how text is organised are better able to……</vt:lpstr>
      <vt:lpstr>So what…..?</vt:lpstr>
    </vt:vector>
  </TitlesOfParts>
  <Company>Department of Education and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Shared reading in mathematics</dc:title>
  <dc:creator>08110039</dc:creator>
  <cp:lastModifiedBy>08110039</cp:lastModifiedBy>
  <cp:revision>13</cp:revision>
  <dcterms:created xsi:type="dcterms:W3CDTF">2009-11-01T07:14:53Z</dcterms:created>
  <dcterms:modified xsi:type="dcterms:W3CDTF">2009-11-03T03:24:51Z</dcterms:modified>
</cp:coreProperties>
</file>